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y="5143500" cx="9144000"/>
  <p:notesSz cx="6858000" cy="9144000"/>
  <p:embeddedFontLst>
    <p:embeddedFont>
      <p:font typeface="Open Sans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2" roundtripDataSignature="AMtx7miICWHgYSLznM5tUL7ocXvaD1/On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customschemas.google.com/relationships/presentationmetadata" Target="metadata"/><Relationship Id="rId61" Type="http://schemas.openxmlformats.org/officeDocument/2006/relationships/font" Target="fonts/Open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OpenSans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font" Target="fonts/OpenSans-bold.fntdata"/><Relationship Id="rId14" Type="http://schemas.openxmlformats.org/officeDocument/2006/relationships/slide" Target="slides/slide9.xml"/><Relationship Id="rId58" Type="http://schemas.openxmlformats.org/officeDocument/2006/relationships/font" Target="fonts/OpenSans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" name="Google Shape;4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Google Shape;28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" name="Google Shape;30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0" name="Google Shape;32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1" name="Google Shape;33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2" name="Google Shape;34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4" name="Google Shape;364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5" name="Google Shape;37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8" name="Google Shape;408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9" name="Google Shape;419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0" name="Google Shape;430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0" name="Google Shape;440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1" name="Google Shape;451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2" name="Google Shape;462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e3134fc9b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g10e3134fc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4" name="Google Shape;484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5" name="Google Shape;495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6" name="Google Shape;506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7" name="Google Shape;517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fea1ba1bf7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8" name="Google Shape;528;g2fea1ba1b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2fea1ba1bf7_0_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9" name="Google Shape;539;g2fea1ba1bf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2fea1ba1bf7_0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0" name="Google Shape;550;g2fea1ba1bf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2fea1ba1bf7_0_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1" name="Google Shape;561;g2fea1ba1bf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2fea1ba1bf7_0_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2" name="Google Shape;572;g2fea1ba1bf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2fea1ba1bf7_0_5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3" name="Google Shape;583;g2fea1ba1bf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2fea1ba1bf7_0_6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4" name="Google Shape;594;g2fea1ba1bf7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fea1ba1bf7_0_7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5" name="Google Shape;605;g2fea1ba1bf7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114ce846c6e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6" name="Google Shape;616;g114ce846c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4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0" name="Google Shape;20;p4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" name="Google Shape;21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" name="Google Shape;27;p4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1" name="Google Shape;31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5" name="Google Shape;35;p5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6" name="Google Shape;36;p5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0" name="Google Shape;40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5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zenodo.org/doi/10.5281/zenodo.5568482" TargetMode="External"/><Relationship Id="rId4" Type="http://schemas.openxmlformats.org/officeDocument/2006/relationships/hyperlink" Target="https://sparceurope.org/" TargetMode="External"/><Relationship Id="rId9" Type="http://schemas.openxmlformats.org/officeDocument/2006/relationships/image" Target="../media/image7.png"/><Relationship Id="rId5" Type="http://schemas.openxmlformats.org/officeDocument/2006/relationships/hyperlink" Target="https://creativecommons.org/licenses/by/4.0/" TargetMode="External"/><Relationship Id="rId6" Type="http://schemas.openxmlformats.org/officeDocument/2006/relationships/image" Target="../media/image4.png"/><Relationship Id="rId7" Type="http://schemas.openxmlformats.org/officeDocument/2006/relationships/image" Target="../media/image1.png"/><Relationship Id="rId8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5.png"/><Relationship Id="rId6" Type="http://schemas.openxmlformats.org/officeDocument/2006/relationships/image" Target="../media/image7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"/>
          <p:cNvSpPr txBox="1"/>
          <p:nvPr/>
        </p:nvSpPr>
        <p:spPr>
          <a:xfrm>
            <a:off x="4479788" y="439816"/>
            <a:ext cx="3963900" cy="23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</a:t>
            </a:r>
            <a:r>
              <a:rPr b="1" lang="ru-RU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ru-RU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KOMPLET</a:t>
            </a: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ru-RU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ALATKI</a:t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" name="Google Shape;52;p1"/>
          <p:cNvSpPr/>
          <p:nvPr/>
        </p:nvSpPr>
        <p:spPr>
          <a:xfrm>
            <a:off x="1345721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“1. OE Benefits - ENOEL slides”,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ru-RU" sz="8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by </a:t>
            </a:r>
            <a:r>
              <a:rPr b="0" i="0" lang="ru-RU" sz="8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ru-RU" sz="8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3" name="Google Shape;5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"/>
          <p:cNvSpPr txBox="1"/>
          <p:nvPr/>
        </p:nvSpPr>
        <p:spPr>
          <a:xfrm>
            <a:off x="2020410" y="709396"/>
            <a:ext cx="3774900" cy="16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ru-RU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ru-RU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sz="2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sz="2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" name="Google Shape;55;p1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" name="Google Shape;56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"/>
          <p:cNvSpPr txBox="1"/>
          <p:nvPr/>
        </p:nvSpPr>
        <p:spPr>
          <a:xfrm>
            <a:off x="1237300" y="3042900"/>
            <a:ext cx="6988500" cy="10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Кoristite naše šablone u cilju zagovaranja otvorenog obrazovanja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"/>
          <p:cNvSpPr txBox="1"/>
          <p:nvPr/>
        </p:nvSpPr>
        <p:spPr>
          <a:xfrm>
            <a:off x="2608250" y="246850"/>
            <a:ext cx="62001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treba da budu: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9" name="Google Shape;149;p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9"/>
          <p:cNvSpPr txBox="1"/>
          <p:nvPr/>
        </p:nvSpPr>
        <p:spPr>
          <a:xfrm>
            <a:off x="2608241" y="1975450"/>
            <a:ext cx="55278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„dostupni svakome bilo kada i bilo gdje, uključujući pojedince sa invaliditetom i pojedince koji dolaze iz marginalizovanih ili ugroženih grupa.“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2" name="Google Shape;152;p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3" name="Google Shape;15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9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Google Shape;155;p9"/>
          <p:cNvSpPr txBox="1"/>
          <p:nvPr/>
        </p:nvSpPr>
        <p:spPr>
          <a:xfrm>
            <a:off x="2493325" y="3948000"/>
            <a:ext cx="6584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"/>
          <p:cNvSpPr txBox="1"/>
          <p:nvPr/>
        </p:nvSpPr>
        <p:spPr>
          <a:xfrm>
            <a:off x="2507700" y="272413"/>
            <a:ext cx="4947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mogu:</a:t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0"/>
          <p:cNvSpPr txBox="1"/>
          <p:nvPr/>
        </p:nvSpPr>
        <p:spPr>
          <a:xfrm>
            <a:off x="2507700" y="2088525"/>
            <a:ext cx="47973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„izaći u susret potrebama pojedinačnih učenika i efikasno promovisati rodnu ravnopravnost i podsticati inovativne pedagoške, didaktičke i metodološke pristupe.“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3" name="Google Shape;16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4" name="Google Shape;164;p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5" name="Google Shape;165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0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Google Shape;167;p10"/>
          <p:cNvSpPr txBox="1"/>
          <p:nvPr/>
        </p:nvSpPr>
        <p:spPr>
          <a:xfrm>
            <a:off x="2493325" y="3948000"/>
            <a:ext cx="6584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"/>
          <p:cNvSpPr txBox="1"/>
          <p:nvPr/>
        </p:nvSpPr>
        <p:spPr>
          <a:xfrm>
            <a:off x="2519000" y="35470"/>
            <a:ext cx="5968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 obrazovanje = OER + odgovarajući pedagoški pristup + dobro osmišljeni ciljevi učenja + raznovrsnost aktivnosti učenja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4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1"/>
          <p:cNvSpPr txBox="1"/>
          <p:nvPr/>
        </p:nvSpPr>
        <p:spPr>
          <a:xfrm>
            <a:off x="2510373" y="1940935"/>
            <a:ext cx="5308500" cy="22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„širi opseg inovativnih pedagoških rješenja za angažovanje i prosvjetnih radnika i učenika kako bi aktivnije učestvovali u obrazovnim procesima i osmišljavanju sadržaja kao članovi raznolikih i inkluzivnih društava znanja.“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5" name="Google Shape;17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Google Shape;176;p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7" name="Google Shape;17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1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Google Shape;179;p11"/>
          <p:cNvSpPr txBox="1"/>
          <p:nvPr/>
        </p:nvSpPr>
        <p:spPr>
          <a:xfrm>
            <a:off x="2493325" y="3948000"/>
            <a:ext cx="6584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2"/>
          <p:cNvSpPr txBox="1"/>
          <p:nvPr/>
        </p:nvSpPr>
        <p:spPr>
          <a:xfrm>
            <a:off x="3191325" y="64625"/>
            <a:ext cx="5952600" cy="53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trajni pristup: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da pristupe izvorima čak i nakon što završe kurs.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inkluziju: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 se prilagoditi tako da odražavaju profile studenata i njihove buduće potrebe, odgovarajući na različite nivoe inkluzije.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Promovišite raznovrsnost učenja: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sa svakog mjesta, bilo kada, u više navrata (nemojte potcjenjivati vrijednost ponavljanja!) sa raznih uređaja i u raznim formatima. OER podržava podešavanja i za neformalno i za manje formalno učenje.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cjeloživotno učenje: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svima, svih uzrasta, kad god neko poželi da nešto nauči ili da se nečega podsjeti.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Uštedite troškove: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visoke cijene mogu navesti studente da koriste starije verzije određenih publikacija; sa otvorenim obrazovnim izvorima (OER) ovo ne predstavlja problem.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6" name="Google Shape;186;p12"/>
          <p:cNvCxnSpPr/>
          <p:nvPr/>
        </p:nvCxnSpPr>
        <p:spPr>
          <a:xfrm>
            <a:off x="-3330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7" name="Google Shape;18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2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2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13"/>
          <p:cNvSpPr txBox="1"/>
          <p:nvPr/>
        </p:nvSpPr>
        <p:spPr>
          <a:xfrm>
            <a:off x="3179150" y="1257050"/>
            <a:ext cx="54393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trajni pristup: 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da pristupe izvorima čak i nakon što završe kurs.</a:t>
            </a:r>
            <a:endParaRPr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7" name="Google Shape;197;p1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8" name="Google Shape;19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3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3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4"/>
          <p:cNvSpPr txBox="1"/>
          <p:nvPr/>
        </p:nvSpPr>
        <p:spPr>
          <a:xfrm>
            <a:off x="3202900" y="631050"/>
            <a:ext cx="54507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inkluziju: 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 se prilagoditi tako da odražavaju profile studenata i njihove buduće potrebe, odgovarajući na različite nivoe inkluzije.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cxnSp>
        <p:nvCxnSpPr>
          <p:cNvPr id="208" name="Google Shape;208;p1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9" name="Google Shape;20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4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4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5"/>
          <p:cNvSpPr txBox="1"/>
          <p:nvPr/>
        </p:nvSpPr>
        <p:spPr>
          <a:xfrm>
            <a:off x="3159600" y="0"/>
            <a:ext cx="59844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Promovišite raznovrsnost učenja: 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sa svakog mjesta, bilo kada, u više navrata (nemojte potcjenjivati vrijednost ponavljanja!) sa raznih uređaja i u raznim formatima. OER podržava podešavanja i za neformalno i za manje formalno učenje.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9" name="Google Shape;219;p1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0" name="Google Shape;22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5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5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6"/>
          <p:cNvSpPr txBox="1"/>
          <p:nvPr/>
        </p:nvSpPr>
        <p:spPr>
          <a:xfrm>
            <a:off x="3222600" y="636750"/>
            <a:ext cx="54450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cjeloživotno učenje: 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svima, svih uzrasta, kad god neko poželi da nešto nauči ili da se nečega podsjeti.</a:t>
            </a:r>
            <a:endParaRPr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30" name="Google Shape;230;p1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1" name="Google Shape;23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6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6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6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7"/>
          <p:cNvSpPr txBox="1"/>
          <p:nvPr/>
        </p:nvSpPr>
        <p:spPr>
          <a:xfrm>
            <a:off x="3136443" y="617099"/>
            <a:ext cx="5405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Uštedite troškove: 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visoke cijene mogu navesti studente da koriste starije verzije određenih publikacija; sa otvorenim obrazovnim izvorima (OER) ovo ne predstavlja problem.</a:t>
            </a:r>
            <a:endParaRPr i="0" sz="3200" u="none" cap="none" strike="noStrike">
              <a:solidFill>
                <a:srgbClr val="000000"/>
              </a:solidFill>
            </a:endParaRPr>
          </a:p>
        </p:txBody>
      </p:sp>
      <p:cxnSp>
        <p:nvCxnSpPr>
          <p:cNvPr id="243" name="Google Shape;243;p1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4" name="Google Shape;24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7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7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7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8"/>
          <p:cNvSpPr txBox="1"/>
          <p:nvPr/>
        </p:nvSpPr>
        <p:spPr>
          <a:xfrm>
            <a:off x="3199950" y="84225"/>
            <a:ext cx="5743200" cy="41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prilike za učenje: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koji koriste otvorene obrazovne izvore (OER) prolaze isto ili bolje od onih koji koriste tradicionalne materijale za učenje.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Budite spremni: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dostupni su od samog početka kurseva, što znači da studenti mogu odmah da ih koriste.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kvalitet: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omogućavaju poboljšanje kvaliteta i stalna ažuriranja, zajedno sa brzom diseminacijom, što osigurava da su informacije u njima aktuelne.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Nagradite otvorene prakse: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se mogu smatrati dijelom uredničkog tima i biti cijenjeni zahvaljujući svome radu i vještinama.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56" name="Google Shape;256;p1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7" name="Google Shape;25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8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"/>
          <p:cNvSpPr txBox="1"/>
          <p:nvPr/>
        </p:nvSpPr>
        <p:spPr>
          <a:xfrm>
            <a:off x="113475" y="0"/>
            <a:ext cx="8976600" cy="60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Predstavljamo vam komplet alatki za prikazivanje prednosti otvorenog obrazovanja! 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je skup alatki (slajdova, letaka i kartica) koje je pripremila Evropska mreža bibliotekara otvorenog obrazovanja (European Network of Open Education Librarians – ENOEL). Кomplet alatki ima cilj da pospiješi podizanje svijesti o važnosti otvorenog obrazovanja i da ukaže na pogodnosti koje pruža studentima, profesorima, institucijama, društvu i bibliotekarima.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Ovaj komplet sadrži</a:t>
            </a:r>
            <a:r>
              <a:rPr b="1"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šablone slajdova.</a:t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Možete koristiti šablone onakve kakvi jesu ili ih prilagoditi kako vam odgovara.</a:t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Кada koristite šablon, 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preuzmite cijeli  komplet ili pojedinačni slajd koji želite da koristite i odštampajte.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 želite da prilagodite šablon morate da:</a:t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preuzmete alat koji želite da koristite;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prilagodite ga (dodajte logo svoje organizacije, ili unesite bilo koju drugu promenu koju smatrate neophodnom);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prilagođena verzija treba da ima bilješku na kojoj piše: „Ovo djelo je derivat [naziv datoteke (na primjer, Montenegrin_1. OE Benefits – ENOEL slides)] [link do originalnog izvora: </a:t>
            </a:r>
            <a:r>
              <a:rPr lang="ru-RU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https://doi.org/10.5281/zenodo.5568482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od </a:t>
            </a:r>
            <a:r>
              <a:rPr lang="ru-RU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SPARC Europe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ru-RU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CC BY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 nastavku ćete naći kratak opis o tome kako je komplet organizovan i prijedloge za korišćenje određenih slajdova.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Ovo su samo prijedlozi koji će vas usmjeriti da izaberete alate i prilagodite ih svojim potrebama.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 3 – 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Daje primjer kako se šablon može prilagoditi, uključujući postavljanje loga vaše organizacije i izjave o autorstvu.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Slajdovi 4–12 – 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Smatrajte ih „tizerima“; postavljaju osnovna pitanja i izlažu osnove otvorenih obrazovnih izvora (OER). Možete ih koristiti kao uvod za prezentaciju kako biste pobudili zainteresovanost.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Slajdovi 13–51 – 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Prikazuju prednosti otvorenog obrazovanja (Open Education – OE) za pet različitih zainteresovanih strana: studente (žuta pozadina), profesore (narandžasta pozadina), institucije (tirkizna pozadina), za sve (bijela pozadina) i za bibliotekare (plava pozadina). Možete ih koristiti za obraćanje ovim specifičnim zainteresovanim stranama.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Početni slajdovi za svaku grupu 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(slajdovi 13, 21, 29, 36, 44) prikazuju šta Evropska mreža bibliotekara otvorenog obrazovanja (ENOEL) smatra najvažnijom prednošću za svaku grupu, zatim su prikazane zasebne prednosti na pojedinačnim slajdovima. </a:t>
            </a:r>
            <a:r>
              <a:rPr b="1"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Završni slajdovi u svakoj grupi 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navode preostale prednosti (slajdovi 19–20 su za studente, 27–28 za profesore, 35 za institucije, 43 za sve, a 50–51 za bibliotekare).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9"/>
          <p:cNvSpPr txBox="1"/>
          <p:nvPr/>
        </p:nvSpPr>
        <p:spPr>
          <a:xfrm>
            <a:off x="3173400" y="50322"/>
            <a:ext cx="5970600" cy="46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Omogućava besplatan pristup, i više od toga:</a:t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besplatni pristup + prava korišćenja.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bolje obrazovanje: </a:t>
            </a: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bolju budućnost (SDG 4: „Obezbiedite inkluzivno i ravnopravno kvalitetno obrazovanje i unaprijedite mogućnosti cjeloživotnog učenja za svakoga.“)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razumijevanje: </a:t>
            </a: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mogu da preispitaju koncepte / ideje koristeći različite izvore (tj. da ponove isti koncept koristeći drugačije objašnjenje).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Stvarajte zajedno: OER omogućava studentima da nastupe kao partneri u zajedničkom stvaranju, od čega će i sami imati korist.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" name="Google Shape;268;p1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9" name="Google Shape;269;p1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0" name="Google Shape;27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9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9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0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20"/>
          <p:cNvSpPr txBox="1"/>
          <p:nvPr/>
        </p:nvSpPr>
        <p:spPr>
          <a:xfrm>
            <a:off x="3159768" y="0"/>
            <a:ext cx="5561700" cy="51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Dozvolite prilagođavanje: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(djelimično ili potpuno) da prilagode otvorene obrazovne izvore (OER) tako što za svaki obrazovni proces biraju adekvatne materijale i tako doprinose njegovom kvalitetu.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Obezbijedite otvorenu nastavu: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korišćenjem otvorenih obrazovnih izvora (OER), studenti aktivno učestvuju u obrazovnom procesu i stvaranju materijala za učenje koji, uz podršku profesora, suštinski postaje njihov.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ugled: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kvalitetni otvoreni obrazovni izvori (OER) doprinose ugledu profesora na lokalnom i globalnom nivou, pri čemu pružaju nove mogućnosti za saradnju sa kolegama širom svijeta.</a:t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opterećenje: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ne moraju svaki put da izmišljaju toplu vodu, već mogu ponovo da koriste postojeće materijal</a:t>
            </a: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e.</a:t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Inspirišite: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omogućavaju rađanje novih ideja.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1" name="Google Shape;281;p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2" name="Google Shape;28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0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</a:t>
            </a:r>
            <a:endParaRPr b="1" sz="2400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21"/>
          <p:cNvSpPr txBox="1"/>
          <p:nvPr/>
        </p:nvSpPr>
        <p:spPr>
          <a:xfrm>
            <a:off x="3088125" y="466638"/>
            <a:ext cx="59787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Dozvolite prilagođavanje: 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(djelimično ili potpuno) da prilagode otvorene obrazovne izvore (OER) tako što za svaki obrazovni proces biraju adekvatne materijale i tako doprinose njegovom kvalitetu.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1" name="Google Shape;291;p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2" name="Google Shape;29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21"/>
          <p:cNvSpPr/>
          <p:nvPr/>
        </p:nvSpPr>
        <p:spPr>
          <a:xfrm>
            <a:off x="1327462" y="1438062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21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21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</a:t>
            </a:r>
            <a:endParaRPr b="1" sz="2400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22"/>
          <p:cNvSpPr txBox="1"/>
          <p:nvPr/>
        </p:nvSpPr>
        <p:spPr>
          <a:xfrm>
            <a:off x="3116950" y="441400"/>
            <a:ext cx="57948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Obezbijedite otvorenu nastavu: 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korišćenjem otvorenih obrazovnih izvora (OER), studenti aktivno učestvuju u obrazovnom procesu i pravljenju materijala za učenje koji, uz podršku profesora, suštinski postaje njihov.</a:t>
            </a:r>
            <a:endParaRPr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02" name="Google Shape;302;p2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3" name="Google Shape;30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2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22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2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</a:t>
            </a:r>
            <a:endParaRPr b="1" sz="2400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23"/>
          <p:cNvSpPr txBox="1"/>
          <p:nvPr/>
        </p:nvSpPr>
        <p:spPr>
          <a:xfrm>
            <a:off x="3109950" y="441400"/>
            <a:ext cx="54600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ugled: 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kvalitetni otvoreni obrazovni izvori (OER) doprinose ugledu profesora na lokalnom i globalnom nivou, pri čemu pružaju nove mogućnosti za saradnju sa kolegama širom svijeta.</a:t>
            </a:r>
            <a:endParaRPr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13" name="Google Shape;313;p2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4" name="Google Shape;31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3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23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</a:t>
            </a:r>
            <a:endParaRPr b="1" sz="2400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24"/>
          <p:cNvSpPr txBox="1"/>
          <p:nvPr/>
        </p:nvSpPr>
        <p:spPr>
          <a:xfrm>
            <a:off x="3192738" y="471037"/>
            <a:ext cx="50370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opterećenje: </a:t>
            </a:r>
            <a:r>
              <a:rPr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ne moraju svaki put da izmišljaju toplu vodu, već mogu ponovo da koriste postojeće materijale.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cxnSp>
        <p:nvCxnSpPr>
          <p:cNvPr id="324" name="Google Shape;324;p2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5" name="Google Shape;32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2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24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24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</a:t>
            </a:r>
            <a:endParaRPr b="1" sz="2400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25"/>
          <p:cNvSpPr txBox="1"/>
          <p:nvPr/>
        </p:nvSpPr>
        <p:spPr>
          <a:xfrm>
            <a:off x="3245375" y="1160100"/>
            <a:ext cx="5460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Inspirišite:</a:t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omogućavaju rađanje novih ideja.</a:t>
            </a:r>
            <a:endParaRPr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35" name="Google Shape;335;p2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6" name="Google Shape;33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2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25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25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</a:t>
            </a:r>
            <a:endParaRPr b="1" sz="2400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26"/>
          <p:cNvSpPr txBox="1"/>
          <p:nvPr/>
        </p:nvSpPr>
        <p:spPr>
          <a:xfrm>
            <a:off x="3037699" y="0"/>
            <a:ext cx="5930100" cy="53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Podstičite aktivni pristup: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da osmisle različite strategije kako bi podržali praktično učenje kroz rad zasnovan na prerađivanju/prilagođavanju otvorenih obrazovnih izvora (OER).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Podstičite saradnju: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povratne informacije među kolegama, saradnja između studenata i uključivanje stručnjaka su uvišestručeni, što doprinosi usavršavanju profesora, zahvaljujući procesu koji se sprovodi kroz otvorene licence.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inovaciju: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nude mogućnost za poboljšanje kvaliteta nastavnog materijala, omogućavajući drugima da ih unapređuju i pružaju konstruktivne povratne informacije.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Obezbijedite nasljeđe: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ponovne upotrebe, započet otvorenim obrazovnim izvorima (OER), nastavlja se i nakon penzionisanja.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46" name="Google Shape;346;p2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7" name="Google Shape;34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26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26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</a:t>
            </a:r>
            <a:endParaRPr b="1" sz="2400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27"/>
          <p:cNvSpPr txBox="1"/>
          <p:nvPr/>
        </p:nvSpPr>
        <p:spPr>
          <a:xfrm>
            <a:off x="3140925" y="214450"/>
            <a:ext cx="5460000" cy="46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izbor: </a:t>
            </a: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udžbenici proširuju nastavne materijale i garantuju isti nivo kvaliteta kao i tradicionalni udžbenici.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akademsku slobodu: </a:t>
            </a: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otvorene licence za otvorene obrazovne izvore (OER) omogućavaju fakultetima da redovno prilagođavaju i ažuriraju materijale za učenje na kursevima.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Predstavite inovativnost i kreativnost: </a:t>
            </a: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kreativnost koju fakultet njeguje privući će potencijalne studente i pokrovitelje. To će doprinijeti upisu studenata na određene kurseve i povećati značaj pojedinih profesora.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57" name="Google Shape;357;p2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8" name="Google Shape;35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2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7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7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</a:t>
            </a:r>
            <a:endParaRPr b="1" sz="2400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za profesore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2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28"/>
          <p:cNvSpPr txBox="1"/>
          <p:nvPr/>
        </p:nvSpPr>
        <p:spPr>
          <a:xfrm>
            <a:off x="3025400" y="-53600"/>
            <a:ext cx="6042300" cy="47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ekonomski aspekt: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su besplatni, mogu se odštampati, trajno pohraniti i lako ažurirati. Sredstva koja bi se inače koristila za kupovinu udžbenika mogu se preusmjeriti na tehnologiju, unapređivanje nastave ili smanjenje duga.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razvoj fakulteta: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olakšan pristup otvorenim obrazovnim izvorima (OER) i njihova upotreba, kao i saradnja međuinstitucionalnih članova fakulteta, doprinose kvalitetu obrazovnih materijala.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Iskoristite javne investicije na najbolji način: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pomoću sredstva koja dolaze iz javnog finansiranja proizvode se javna znanja i dijele između više institucija, pri čemu se smanjuju dodatni troškovi.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samopromovisanje: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slika o instituciji može se umnogome popraviti zahvaljujući dijeljenju i ponovnoj upotrebi kvalitetnih OER materijala.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međunarodnu saradnju: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rad sa otvorenim obrazovnim izvorima (OER) povećava vidljivost institucije i putem aktivne saradnje sa drugim institucijama širom svijeta podiže joj ugled na međunarodnom nivou.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9" name="Google Shape;369;p2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0" name="Google Shape;37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28"/>
          <p:cNvSpPr txBox="1"/>
          <p:nvPr/>
        </p:nvSpPr>
        <p:spPr>
          <a:xfrm>
            <a:off x="9650" y="1599100"/>
            <a:ext cx="29610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i="0" sz="24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"/>
          <p:cNvSpPr/>
          <p:nvPr/>
        </p:nvSpPr>
        <p:spPr>
          <a:xfrm>
            <a:off x="0" y="4526400"/>
            <a:ext cx="9031856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3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2" name="Google Shape;7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3"/>
          <p:cNvSpPr txBox="1"/>
          <p:nvPr/>
        </p:nvSpPr>
        <p:spPr>
          <a:xfrm>
            <a:off x="1316025" y="4698300"/>
            <a:ext cx="48870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„Montenegrin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_1. OE Benefits – ENOEL slides“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ru-RU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ru-RU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ru-RU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Google Shape;74;p3"/>
          <p:cNvSpPr txBox="1"/>
          <p:nvPr/>
        </p:nvSpPr>
        <p:spPr>
          <a:xfrm>
            <a:off x="7522677" y="4695575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ru-RU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r>
              <a:rPr b="0" i="0" lang="ru-RU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5" name="Google Shape;75;p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6" name="Google Shape;76;p3"/>
          <p:cNvSpPr txBox="1"/>
          <p:nvPr/>
        </p:nvSpPr>
        <p:spPr>
          <a:xfrm>
            <a:off x="6236975" y="484425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>
                <a:solidFill>
                  <a:srgbClr val="FF0000"/>
                </a:solidFill>
              </a:rPr>
              <a:t>PRIMJER PRILAGOĐAVANJA VAŠIM POTREBAMA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"/>
          <p:cNvSpPr txBox="1"/>
          <p:nvPr/>
        </p:nvSpPr>
        <p:spPr>
          <a:xfrm>
            <a:off x="6431550" y="401535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>
                <a:solidFill>
                  <a:srgbClr val="FF0000"/>
                </a:solidFill>
              </a:rPr>
              <a:t>Dodajte logo vaše institucije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3"/>
          <p:cNvSpPr txBox="1"/>
          <p:nvPr/>
        </p:nvSpPr>
        <p:spPr>
          <a:xfrm>
            <a:off x="2248100" y="4015350"/>
            <a:ext cx="2675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rgbClr val="FF0000"/>
                </a:solidFill>
              </a:rPr>
              <a:t>Dodajte izjavu o autorstvu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79" name="Google Shape;79;p3"/>
          <p:cNvSpPr/>
          <p:nvPr/>
        </p:nvSpPr>
        <p:spPr>
          <a:xfrm>
            <a:off x="198502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"/>
          <p:cNvSpPr/>
          <p:nvPr/>
        </p:nvSpPr>
        <p:spPr>
          <a:xfrm>
            <a:off x="623697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 txBox="1"/>
          <p:nvPr/>
        </p:nvSpPr>
        <p:spPr>
          <a:xfrm>
            <a:off x="3983780" y="1265825"/>
            <a:ext cx="32649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otvoreni obrazovni izvori (Open Educational Resources – OER)?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t/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29"/>
          <p:cNvSpPr txBox="1"/>
          <p:nvPr/>
        </p:nvSpPr>
        <p:spPr>
          <a:xfrm>
            <a:off x="3339638" y="508886"/>
            <a:ext cx="52923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ekonomski aspekt: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su besplatni, mogu se odštampati, trajno pohraniti i lako ažurirati. Sredstva koja bi se inače koristila za kupovinu udžbenika mogu se preusmjeriti na tehnologiju, unapređivanje nastave ili smanjenje duga.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9" name="Google Shape;379;p2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0" name="Google Shape;380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2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29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29"/>
          <p:cNvSpPr txBox="1"/>
          <p:nvPr/>
        </p:nvSpPr>
        <p:spPr>
          <a:xfrm>
            <a:off x="9650" y="1599100"/>
            <a:ext cx="29610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0"/>
          <p:cNvSpPr txBox="1"/>
          <p:nvPr/>
        </p:nvSpPr>
        <p:spPr>
          <a:xfrm>
            <a:off x="3214225" y="883625"/>
            <a:ext cx="5742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razvoj fakulteta: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olakšan pristup otvorenim obrazovnim izvorima (OER) i njihova upotreba, kao i saradnja međuinstitucionalnih članova fakulteta doprinose kvalitetu obrazovnih materijala</a:t>
            </a:r>
            <a:endParaRPr i="0" sz="2800" u="none" cap="none" strike="noStrike">
              <a:solidFill>
                <a:srgbClr val="000000"/>
              </a:solidFill>
            </a:endParaRPr>
          </a:p>
        </p:txBody>
      </p:sp>
      <p:cxnSp>
        <p:nvCxnSpPr>
          <p:cNvPr id="390" name="Google Shape;390;p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1" name="Google Shape;39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30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30"/>
          <p:cNvSpPr txBox="1"/>
          <p:nvPr/>
        </p:nvSpPr>
        <p:spPr>
          <a:xfrm>
            <a:off x="9650" y="1599100"/>
            <a:ext cx="29610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31"/>
          <p:cNvSpPr txBox="1"/>
          <p:nvPr/>
        </p:nvSpPr>
        <p:spPr>
          <a:xfrm>
            <a:off x="3201575" y="872775"/>
            <a:ext cx="53808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Iskoristite javne investicije na najbolji mogući način: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pomoću sredstava koja dolaze iz javnog finansiranja proizvode se javna znanja i dijele između više institucija, pri čemu se smanjuju dodatni troškovi.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01" name="Google Shape;401;p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2" name="Google Shape;402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31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31"/>
          <p:cNvSpPr txBox="1"/>
          <p:nvPr/>
        </p:nvSpPr>
        <p:spPr>
          <a:xfrm>
            <a:off x="9650" y="1599100"/>
            <a:ext cx="29610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32"/>
          <p:cNvSpPr txBox="1"/>
          <p:nvPr/>
        </p:nvSpPr>
        <p:spPr>
          <a:xfrm>
            <a:off x="3236200" y="1242100"/>
            <a:ext cx="52923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samopromovisanje: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slika o instituciji može se umnogome popraviti zahvaljujući dijeljenju i ponovnoj upotrebi kvalitetnih OER materijala.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Google Shape;412;p3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3" name="Google Shape;413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3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32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2"/>
          <p:cNvSpPr txBox="1"/>
          <p:nvPr/>
        </p:nvSpPr>
        <p:spPr>
          <a:xfrm>
            <a:off x="9650" y="1599100"/>
            <a:ext cx="29610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33"/>
          <p:cNvSpPr txBox="1"/>
          <p:nvPr/>
        </p:nvSpPr>
        <p:spPr>
          <a:xfrm>
            <a:off x="3196325" y="503438"/>
            <a:ext cx="52866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međunarodnu saradnju: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rad sa otvorenim obrazovnim izvorima (OER) povećava vidljivost institucije i putem aktivne saradnje sa drugim institucijama širom svijeta podiže joj ugled na međunarodnom nivou.</a:t>
            </a:r>
            <a:endParaRPr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3" name="Google Shape;423;p3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4" name="Google Shape;42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3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33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33"/>
          <p:cNvSpPr txBox="1"/>
          <p:nvPr/>
        </p:nvSpPr>
        <p:spPr>
          <a:xfrm>
            <a:off x="9650" y="1599100"/>
            <a:ext cx="29610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3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34"/>
          <p:cNvSpPr txBox="1"/>
          <p:nvPr/>
        </p:nvSpPr>
        <p:spPr>
          <a:xfrm>
            <a:off x="3142515" y="330627"/>
            <a:ext cx="5477100" cy="42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Olakšajte regrutovanje:</a:t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upotreba otvorenih obrazovnih izvora (OER) povećava učešće u visokom obrazovanju tako što doseže do vanrednih studenata koji donose odluke na osnovu kvaliteta ponuđenih obrazovnih materijala.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Zadržite diplomce:</a:t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pružanje kvalitetnih otvorenih obrazovnih izvora (OER) diplomcima pomaže instituciji da održi aktivnu vezu sa njima.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4" name="Google Shape;434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34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34"/>
          <p:cNvSpPr txBox="1"/>
          <p:nvPr/>
        </p:nvSpPr>
        <p:spPr>
          <a:xfrm>
            <a:off x="9650" y="1599100"/>
            <a:ext cx="29610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35"/>
          <p:cNvSpPr txBox="1"/>
          <p:nvPr/>
        </p:nvSpPr>
        <p:spPr>
          <a:xfrm>
            <a:off x="3143650" y="21300"/>
            <a:ext cx="6000300" cy="47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 z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nanje se može diseminirati naširoko tako što su otvoreni obrazovni izvori preko licenci dostupni svakome ko je zainteresovan.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obrazovni izvori koji su finansirani javnim sredstvima dostupni su javnosti za ponovnu upotrebu i dijeljenje.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Neka učenje bude cjeloživotno: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biti u toku i obezbijediti kontinuirano učenje postalo je pristupačno svima, čime je premošćen jaz između formalnih i neformalnih otvorenih mogućnosti.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jednakost: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besplatni internet izvori olakšavaju pristup znanju istog kvaliteta svima, bez obzira na društveni i materijalni status.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Promovišite raznovrsnost i inkluzivnost: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materijali, koji se lako dijele i kojima se pristupa preko interneta, odličan su alat da se otkriju i upoznaju različita gledišta.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Njagujte građansku nauku: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može svako da stvori, a dostupnost materijala olakšava ljudima da kontinuirano stiču znanja.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44" name="Google Shape;444;p3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5" name="Google Shape;445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35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3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35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6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6"/>
          <p:cNvSpPr txBox="1"/>
          <p:nvPr/>
        </p:nvSpPr>
        <p:spPr>
          <a:xfrm>
            <a:off x="3179775" y="195663"/>
            <a:ext cx="54246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</a:t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se može diseminirati naširoko tako što su obrazovni izvori preko licenci dostupni svakome ko je zainteresovan.</a:t>
            </a:r>
            <a:endParaRPr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56" name="Google Shape;456;p3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7" name="Google Shape;457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3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36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37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3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7"/>
          <p:cNvSpPr txBox="1"/>
          <p:nvPr/>
        </p:nvSpPr>
        <p:spPr>
          <a:xfrm>
            <a:off x="3098500" y="667500"/>
            <a:ext cx="55518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r>
              <a:rPr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obrazovni izvori koji su finansirani javnim sredstvima dostupni su javnosti za ponovnu upotrebu i dijeljenje.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7" name="Google Shape;467;p3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8" name="Google Shape;468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3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7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3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3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38"/>
          <p:cNvSpPr txBox="1"/>
          <p:nvPr/>
        </p:nvSpPr>
        <p:spPr>
          <a:xfrm>
            <a:off x="3163565" y="484209"/>
            <a:ext cx="55494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Učinite učenje cjeloživotnim:</a:t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biti u toku i obezbijediti kontinuirano učenje postalo je pristupačno svima, čime je premošćen jaz između formalnih i neformalnih otvorenih mogućnosti.</a:t>
            </a:r>
            <a:endParaRPr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8" name="Google Shape;478;p3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9" name="Google Shape;479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3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38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0e3134fc9b_1_0"/>
          <p:cNvSpPr txBox="1"/>
          <p:nvPr/>
        </p:nvSpPr>
        <p:spPr>
          <a:xfrm>
            <a:off x="3983780" y="1265825"/>
            <a:ext cx="32649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otvoreni obrazovni izvori (Open Educational Resources – OER)?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t/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g10e3134fc9b_1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g10e3134fc9b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e3134fc9b_1_0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0" name="Google Shape;90;g10e3134fc9b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" name="Google Shape;91;g10e3134fc9b_1_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39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3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39"/>
          <p:cNvSpPr txBox="1"/>
          <p:nvPr/>
        </p:nvSpPr>
        <p:spPr>
          <a:xfrm>
            <a:off x="3234425" y="878225"/>
            <a:ext cx="554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jednakost: 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besplatni internet izvori olakšavaju pristup znanju istog kvaliteta svima, bez obzira na društveni i materijalni status.</a:t>
            </a:r>
            <a:endParaRPr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89" name="Google Shape;489;p3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0" name="Google Shape;490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3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39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0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40"/>
          <p:cNvSpPr txBox="1"/>
          <p:nvPr/>
        </p:nvSpPr>
        <p:spPr>
          <a:xfrm>
            <a:off x="3036498" y="0"/>
            <a:ext cx="60366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Promovišite raznovrsnost i inkluzivnost:</a:t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materijali, koji se lako dijele i kojima se pristupa preko interneta, odličan su alat da se otkriju i upoznaju različita gledišta.</a:t>
            </a:r>
            <a:endParaRPr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00" name="Google Shape;500;p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1" name="Google Shape;501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40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1"/>
          <p:cNvSpPr/>
          <p:nvPr/>
        </p:nvSpPr>
        <p:spPr>
          <a:xfrm>
            <a:off x="0" y="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41"/>
          <p:cNvSpPr txBox="1"/>
          <p:nvPr/>
        </p:nvSpPr>
        <p:spPr>
          <a:xfrm>
            <a:off x="3188875" y="529050"/>
            <a:ext cx="54066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320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Njegujte građansku nauku:</a:t>
            </a:r>
            <a:endParaRPr b="1" sz="3200">
              <a:solidFill>
                <a:srgbClr val="0B539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20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znanje može svako da stvori, a dostupnost materijala olakšava ljudima da kontinuirano stiču znanja.</a:t>
            </a:r>
            <a:endParaRPr sz="3200">
              <a:solidFill>
                <a:srgbClr val="0B539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0B539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sz="3200">
              <a:solidFill>
                <a:srgbClr val="0B539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11" name="Google Shape;511;p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2" name="Google Shape;512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41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42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4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42"/>
          <p:cNvSpPr txBox="1"/>
          <p:nvPr/>
        </p:nvSpPr>
        <p:spPr>
          <a:xfrm>
            <a:off x="3221250" y="94863"/>
            <a:ext cx="5395200" cy="46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kvalitet: </a:t>
            </a:r>
            <a:r>
              <a:rPr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svako može da doprinese unapređenju kvaliteta otvorenih obrazovnih izvora (OER) tako što će postaviti pitanje o onome što mu je nejasno; nemati pristup znači nemati pitanje, ako nema pitanja znači nema ni nedoumica, a ako nema nedoumica, znači da nema poboljšanja.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granice: </a:t>
            </a:r>
            <a:r>
              <a:rPr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izuzetan su način da se razmijene znanja izvan granica jer se ono što zaista funkcioniše na lokalnom nivou može prilagoditi.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22" name="Google Shape;522;p4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3" name="Google Shape;523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4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42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2fea1ba1bf7_0_0"/>
          <p:cNvSpPr txBox="1"/>
          <p:nvPr/>
        </p:nvSpPr>
        <p:spPr>
          <a:xfrm>
            <a:off x="2970650" y="-25250"/>
            <a:ext cx="6173400" cy="63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5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Podržite profesionalni razvoj: </a:t>
            </a:r>
            <a:r>
              <a:rPr lang="ru-RU" sz="15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uključivanje u otvorene obrazovne izvore i otvoreno obrazovanje na bibliotečkom, institucionalnom, nacionalnom ili međunarodnom nivou može biti prilika za profesionalni razvoj.</a:t>
            </a:r>
            <a:endParaRPr sz="1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5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Uvaženi partneri: </a:t>
            </a:r>
            <a:r>
              <a:rPr lang="ru-RU" sz="15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zahvaljujući stručnosti u otvorenoj nastavi i otvorenim licencama, edukatori i istraživači prepoznaju bibliotekare kao pouzdane partnere.</a:t>
            </a:r>
            <a:endParaRPr sz="1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5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Razvijajte sinergiju sa otvorenom naukom: </a:t>
            </a:r>
            <a:r>
              <a:rPr lang="ru-RU" sz="15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otvorena nauka i otvoreno obrazovanje često su razdvojeni, a znanje je u rukama različitih stručnjaka. Bibliotekari ih mogu povezati.</a:t>
            </a:r>
            <a:endParaRPr sz="1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5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Promovišite saradnju i razmjenu znanja: </a:t>
            </a:r>
            <a:r>
              <a:rPr lang="ru-RU" sz="15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su osnovna potpora saradnje, čime istovremeno proširuju svoje stručne mreže.</a:t>
            </a:r>
            <a:endParaRPr sz="1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5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Smanjite troškove: </a:t>
            </a:r>
            <a:r>
              <a:rPr lang="ru-RU" sz="15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štedite budžet biblioteke na kupovini skupih i restriktivnih licenci za komercijalne publikacije, kao i upućivanjem profesora i studenata na otvorene obrazovne izvore.</a:t>
            </a:r>
            <a:endParaRPr sz="1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sz="15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1" name="Google Shape;531;g2fea1ba1bf7_0_0"/>
          <p:cNvSpPr/>
          <p:nvPr/>
        </p:nvSpPr>
        <p:spPr>
          <a:xfrm>
            <a:off x="0" y="0"/>
            <a:ext cx="2104800" cy="46542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g2fea1ba1bf7_0_0"/>
          <p:cNvSpPr/>
          <p:nvPr/>
        </p:nvSpPr>
        <p:spPr>
          <a:xfrm>
            <a:off x="0" y="4621286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g2fea1ba1bf7_0_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4" name="Google Shape;534;g2fea1ba1bf7_0_0"/>
          <p:cNvCxnSpPr/>
          <p:nvPr/>
        </p:nvCxnSpPr>
        <p:spPr>
          <a:xfrm>
            <a:off x="-33300" y="4604037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5" name="Google Shape;535;g2fea1ba1bf7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g2fea1ba1bf7_0_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2fea1ba1bf7_0_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g2fea1ba1bf7_0_10"/>
          <p:cNvSpPr txBox="1"/>
          <p:nvPr/>
        </p:nvSpPr>
        <p:spPr>
          <a:xfrm>
            <a:off x="3071009" y="210313"/>
            <a:ext cx="60729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Podržite profesionalni razvoj: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uključivanje u otvorene obrazovne izvore i otvoreno obrazovanje na bibliotečkom, institucionalnom, nacionalnom ili međunarodnom nivou može biti prilika za profesionalni razvoj, i razvojna putanja izvan tradicionalnih ili utvrđenih stručnih oblasti (formiranje zbirki, metapodaci i slično).</a:t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43" name="Google Shape;543;g2fea1ba1bf7_0_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4" name="Google Shape;544;g2fea1ba1bf7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g2fea1ba1bf7_0_1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g2fea1ba1bf7_0_1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g2fea1ba1bf7_0_1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2fea1ba1bf7_0_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g2fea1ba1bf7_0_20"/>
          <p:cNvSpPr txBox="1"/>
          <p:nvPr/>
        </p:nvSpPr>
        <p:spPr>
          <a:xfrm>
            <a:off x="3144975" y="579638"/>
            <a:ext cx="55743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Uvaženi partneri: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zahvaljujući stručnosti u otvorenoj nastavi i otvorenim licencama, edukatori i istraživači prepoznaju bibliotekare kao dragocjene partnere u pronalaženju, prilagođavanju i uspostavljanju pouzdanih obrazovnih izvora.</a:t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4" name="Google Shape;554;g2fea1ba1bf7_0_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5" name="Google Shape;555;g2fea1ba1bf7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g2fea1ba1bf7_0_2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g2fea1ba1bf7_0_2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g2fea1ba1bf7_0_2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2fea1ba1bf7_0_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g2fea1ba1bf7_0_30"/>
          <p:cNvSpPr txBox="1"/>
          <p:nvPr/>
        </p:nvSpPr>
        <p:spPr>
          <a:xfrm>
            <a:off x="3109473" y="337371"/>
            <a:ext cx="55743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Razvijajte sinergiju sa otvorenom naukom: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otvorena nauka i otvoreno obrazovanje često su razdvojeni, a znanje je u rukama različitih stručnjaka. Bibliotekari ih mogu povezati na sveobuhvatniji način podstičući kulturu otvorenosti unutar institucije ili akademske zajednice.</a:t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65" name="Google Shape;565;g2fea1ba1bf7_0_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6" name="Google Shape;566;g2fea1ba1bf7_0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g2fea1ba1bf7_0_3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g2fea1ba1bf7_0_3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2fea1ba1bf7_0_3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2fea1ba1bf7_0_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2fea1ba1bf7_0_40"/>
          <p:cNvSpPr txBox="1"/>
          <p:nvPr/>
        </p:nvSpPr>
        <p:spPr>
          <a:xfrm>
            <a:off x="3122850" y="139563"/>
            <a:ext cx="55743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Promovišite saradnju i razmjenu znanja: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su osnovna potpora saradnje tako što se staraju o otvorenim izvorima, organizuju obuke i radionice vezane za otvoreno obrazovanje i njeguju zajednice okupljene oko prakse otvorenog obrazovanja, čime istovremeno proširuju svoje stručne mreže.</a:t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76" name="Google Shape;576;g2fea1ba1bf7_0_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7" name="Google Shape;577;g2fea1ba1bf7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g2fea1ba1bf7_0_4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g2fea1ba1bf7_0_4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g2fea1ba1bf7_0_4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3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2fea1ba1bf7_0_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g2fea1ba1bf7_0_50"/>
          <p:cNvSpPr txBox="1"/>
          <p:nvPr/>
        </p:nvSpPr>
        <p:spPr>
          <a:xfrm>
            <a:off x="3019250" y="152400"/>
            <a:ext cx="61248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Smanjite troškove: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štedite budžet biblioteke na kupovini skupih i restriktivnih licenci za komercijalne publikacije, kao i upućivanjem profesora i studenata na otvorene obrazovne izvore. Ova pogodnost dugoročno doprinosi smanjenju troškova u bibliotekama i na univerzitetima u kontekstu neophodnog prelaska na otvoreni pristup.</a:t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7" name="Google Shape;587;g2fea1ba1bf7_0_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8" name="Google Shape;588;g2fea1ba1bf7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g2fea1ba1bf7_0_5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g2fea1ba1bf7_0_5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g2fea1ba1bf7_0_5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4"/>
          <p:cNvSpPr txBox="1"/>
          <p:nvPr/>
        </p:nvSpPr>
        <p:spPr>
          <a:xfrm>
            <a:off x="3897500" y="1214075"/>
            <a:ext cx="47988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ru-RU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otvorene licence?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p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4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0" name="Google Shape;100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" name="Google Shape;101;p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2fea1ba1bf7_0_60"/>
          <p:cNvSpPr txBox="1"/>
          <p:nvPr/>
        </p:nvSpPr>
        <p:spPr>
          <a:xfrm>
            <a:off x="2970500" y="11000"/>
            <a:ext cx="6173400" cy="48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Privucite nova lica u bibliotečku struku: </a:t>
            </a:r>
            <a:r>
              <a:rPr lang="ru-RU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snažna veza između otvorenog obrazovanja i socijalne pravde čini da bibliotekarstvo bude privlačan poziv za buduće stručnjake i nove naraštaje bibliotekara.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Steknite priznatost: </a:t>
            </a:r>
            <a:r>
              <a:rPr lang="ru-RU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oni koji razvijaju otvorene obrazovne izvore i omogućavaju njihovo korišćenje zavređuju ugled širom svijeta jer zagovaraju otvorenost i druge univerzalne vrijednosti. Uloga bibliotekara-informatičara kao onoga ko se stara o obrazovnim materijalima postaje još značajnija sa primjenom otvorenog obrazovanja.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Proširite uticaj i doseg: </a:t>
            </a:r>
            <a:r>
              <a:rPr lang="ru-RU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pomozite da se poveća uticaj bibliotekara izvan njihovih institucija.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7" name="Google Shape;597;g2fea1ba1bf7_0_6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g2fea1ba1bf7_0_6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9" name="Google Shape;599;g2fea1ba1bf7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00" name="Google Shape;600;g2fea1ba1bf7_0_6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g2fea1ba1bf7_0_6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g2fea1ba1bf7_0_6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2fea1ba1bf7_0_7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8" name="Google Shape;608;g2fea1ba1bf7_0_7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9" name="Google Shape;609;g2fea1ba1bf7_0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g2fea1ba1bf7_0_70"/>
          <p:cNvSpPr txBox="1"/>
          <p:nvPr/>
        </p:nvSpPr>
        <p:spPr>
          <a:xfrm>
            <a:off x="3079500" y="47225"/>
            <a:ext cx="6064500" cy="46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Doprinesite postizanju ciljeva održivog razvoja: 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pomozite stvaranje konkretnijeg i mjerljivijeg doprinosa u postizanju ciljeva održivog razvoja.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Uskladite aktivnosti sa strategijom ravnopravnosti, raznolikosti i inkluzije: 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koriste otvoreno obrazovanje kao strateško sredstvo za unapređenje ciljeva jednakosti, raznolikosti i inkluzije, osiguravajući da okruženje za učenje bude pristupačno svima.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Podržite kolege i dobijte njihovu podršku: 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njeguju koncept cjeloživotnog učenja tako što pružaju raznovrsne obrazovne mogućnosti njeguju međusobnu podršku unutar svojih zajednica.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1" name="Google Shape;611;g2fea1ba1bf7_0_7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g2fea1ba1bf7_0_7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g2fea1ba1bf7_0_7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bibliotekare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114ce846c6e_0_0"/>
          <p:cNvSpPr txBox="1"/>
          <p:nvPr/>
        </p:nvSpPr>
        <p:spPr>
          <a:xfrm>
            <a:off x="4479788" y="439816"/>
            <a:ext cx="3963900" cy="23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ru-RU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KOMPLET</a:t>
            </a: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ru-RU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ALATKI</a:t>
            </a: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9" name="Google Shape;619;g114ce846c6e_0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0" name="Google Shape;620;g114ce846c6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g114ce846c6e_0_0"/>
          <p:cNvSpPr txBox="1"/>
          <p:nvPr/>
        </p:nvSpPr>
        <p:spPr>
          <a:xfrm>
            <a:off x="2020410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ru-RU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ru-RU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22" name="Google Shape;622;g114ce846c6e_0_0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3" name="Google Shape;623;g114ce846c6e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g114ce846c6e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" name="Google Shape;625;g114ce846c6e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626" name="Google Shape;626;g114ce846c6e_0_0"/>
          <p:cNvSpPr txBox="1"/>
          <p:nvPr/>
        </p:nvSpPr>
        <p:spPr>
          <a:xfrm>
            <a:off x="1483800" y="2697175"/>
            <a:ext cx="6414000" cy="15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ru-RU" sz="1000">
                <a:latin typeface="Open Sans"/>
                <a:ea typeface="Open Sans"/>
                <a:cs typeface="Open Sans"/>
                <a:sym typeface="Open Sans"/>
              </a:rPr>
              <a:t>Montenegrin </a:t>
            </a:r>
            <a:r>
              <a:rPr lang="ru-RU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Latin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– ENOEL Toolkit“ is an adaptation of „An ENOEL Toolkit“ (version 4) published as of September 2024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ru-RU" sz="1000" u="none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(the „Original Work“), licensed by</a:t>
            </a:r>
            <a:r>
              <a:rPr b="0" i="0" lang="ru-RU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ru-RU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ru-RU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ru-RU" sz="1000">
                <a:latin typeface="Open Sans"/>
                <a:ea typeface="Open Sans"/>
                <a:cs typeface="Open Sans"/>
                <a:sym typeface="Open Sans"/>
              </a:rPr>
              <a:t>Montenegrin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17"/>
              </a:spcBef>
              <a:spcAft>
                <a:spcPts val="649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Vjenceslava Ševaljević</a:t>
            </a:r>
            <a:r>
              <a:rPr lang="ru-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Montenegrin Latin translation. 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"/>
          <p:cNvSpPr txBox="1"/>
          <p:nvPr/>
        </p:nvSpPr>
        <p:spPr>
          <a:xfrm>
            <a:off x="3845800" y="1268175"/>
            <a:ext cx="49440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Čemu služe otvoreni obrazovni izvori (Open Educational Resources – OER)?</a:t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Google Shape;107;p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5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0" name="Google Shape;11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" name="Google Shape;111;p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"/>
          <p:cNvSpPr txBox="1"/>
          <p:nvPr/>
        </p:nvSpPr>
        <p:spPr>
          <a:xfrm>
            <a:off x="3860750" y="1514388"/>
            <a:ext cx="47988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treba da budu pristupačni</a:t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Google Shape;117;p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6"/>
          <p:cNvSpPr txBox="1"/>
          <p:nvPr/>
        </p:nvSpPr>
        <p:spPr>
          <a:xfrm>
            <a:off x="1316037" y="1575312"/>
            <a:ext cx="39153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0" name="Google Shape;12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1" name="Google Shape;121;p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"/>
          <p:cNvSpPr txBox="1"/>
          <p:nvPr/>
        </p:nvSpPr>
        <p:spPr>
          <a:xfrm>
            <a:off x="3785191" y="1214075"/>
            <a:ext cx="49110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predviđeni su za višekratnu upotrebu</a:t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sz="3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7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0" name="Google Shape;13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1" name="Google Shape;131;p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"/>
          <p:cNvSpPr txBox="1"/>
          <p:nvPr/>
        </p:nvSpPr>
        <p:spPr>
          <a:xfrm>
            <a:off x="2507700" y="1477100"/>
            <a:ext cx="55374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„Otvorene licence poštuju prava intelektualne svojine vlasnika autorskih prava i daju dozvole koje omogućavaju javnosti prava na pristup, ponovnu upotrebu, prenamjenu, prilagođavanje i preraspodjelu obrazovnih materijala.“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7" name="Google Shape;137;p8"/>
          <p:cNvSpPr txBox="1"/>
          <p:nvPr/>
        </p:nvSpPr>
        <p:spPr>
          <a:xfrm>
            <a:off x="2507700" y="518625"/>
            <a:ext cx="6036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otvorene licence?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Google Shape;138;p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8"/>
          <p:cNvSpPr txBox="1"/>
          <p:nvPr/>
        </p:nvSpPr>
        <p:spPr>
          <a:xfrm>
            <a:off x="2493325" y="3948000"/>
            <a:ext cx="6584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donio UNESCO o otvorenim obrazovnim izvorima</a:t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0" name="Google Shape;140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1" name="Google Shape;141;p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2" name="Google Shape;142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8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</cp:coreProperties>
</file>